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453" r:id="rId4"/>
    <p:sldId id="454" r:id="rId5"/>
    <p:sldId id="263" r:id="rId6"/>
    <p:sldId id="328" r:id="rId7"/>
    <p:sldId id="260" r:id="rId8"/>
    <p:sldId id="285" r:id="rId9"/>
    <p:sldId id="361" r:id="rId10"/>
    <p:sldId id="265" r:id="rId11"/>
    <p:sldId id="366" r:id="rId12"/>
    <p:sldId id="367" r:id="rId13"/>
    <p:sldId id="368" r:id="rId14"/>
    <p:sldId id="369" r:id="rId15"/>
    <p:sldId id="370" r:id="rId16"/>
    <p:sldId id="485" r:id="rId17"/>
    <p:sldId id="292" r:id="rId18"/>
    <p:sldId id="463" r:id="rId19"/>
    <p:sldId id="476" r:id="rId20"/>
    <p:sldId id="461" r:id="rId21"/>
    <p:sldId id="483" r:id="rId22"/>
    <p:sldId id="489" r:id="rId23"/>
    <p:sldId id="356" r:id="rId24"/>
    <p:sldId id="294" r:id="rId25"/>
    <p:sldId id="482" r:id="rId26"/>
    <p:sldId id="334" r:id="rId27"/>
    <p:sldId id="335" r:id="rId28"/>
    <p:sldId id="466" r:id="rId29"/>
    <p:sldId id="467" r:id="rId30"/>
    <p:sldId id="465" r:id="rId31"/>
    <p:sldId id="469" r:id="rId32"/>
    <p:sldId id="295" r:id="rId33"/>
    <p:sldId id="468" r:id="rId34"/>
    <p:sldId id="298" r:id="rId35"/>
    <p:sldId id="401" r:id="rId36"/>
    <p:sldId id="402" r:id="rId37"/>
    <p:sldId id="399" r:id="rId38"/>
    <p:sldId id="299" r:id="rId39"/>
    <p:sldId id="301" r:id="rId40"/>
    <p:sldId id="460" r:id="rId41"/>
    <p:sldId id="471" r:id="rId42"/>
    <p:sldId id="477" r:id="rId43"/>
    <p:sldId id="481" r:id="rId44"/>
    <p:sldId id="311" r:id="rId45"/>
    <p:sldId id="480" r:id="rId46"/>
    <p:sldId id="470" r:id="rId47"/>
    <p:sldId id="303" r:id="rId48"/>
    <p:sldId id="306" r:id="rId49"/>
    <p:sldId id="313" r:id="rId50"/>
    <p:sldId id="393" r:id="rId51"/>
    <p:sldId id="488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7002F4D-6AEE-4080-AB60-0B920B2FBDFD}">
          <p14:sldIdLst>
            <p14:sldId id="256"/>
            <p14:sldId id="258"/>
            <p14:sldId id="453"/>
            <p14:sldId id="454"/>
            <p14:sldId id="263"/>
            <p14:sldId id="328"/>
            <p14:sldId id="260"/>
            <p14:sldId id="285"/>
          </p14:sldIdLst>
        </p14:section>
        <p14:section name="Untitled Section" id="{3C7DC8A4-10BA-41CE-966B-F020CE822D06}">
          <p14:sldIdLst>
            <p14:sldId id="361"/>
            <p14:sldId id="265"/>
            <p14:sldId id="366"/>
            <p14:sldId id="367"/>
            <p14:sldId id="368"/>
            <p14:sldId id="369"/>
            <p14:sldId id="370"/>
            <p14:sldId id="485"/>
            <p14:sldId id="292"/>
            <p14:sldId id="463"/>
            <p14:sldId id="476"/>
            <p14:sldId id="461"/>
            <p14:sldId id="483"/>
            <p14:sldId id="489"/>
            <p14:sldId id="356"/>
            <p14:sldId id="294"/>
            <p14:sldId id="482"/>
            <p14:sldId id="334"/>
            <p14:sldId id="335"/>
            <p14:sldId id="466"/>
            <p14:sldId id="467"/>
            <p14:sldId id="465"/>
            <p14:sldId id="469"/>
            <p14:sldId id="295"/>
            <p14:sldId id="468"/>
            <p14:sldId id="298"/>
            <p14:sldId id="401"/>
            <p14:sldId id="402"/>
            <p14:sldId id="399"/>
            <p14:sldId id="299"/>
            <p14:sldId id="301"/>
            <p14:sldId id="460"/>
            <p14:sldId id="471"/>
            <p14:sldId id="477"/>
            <p14:sldId id="481"/>
            <p14:sldId id="311"/>
            <p14:sldId id="480"/>
            <p14:sldId id="470"/>
            <p14:sldId id="303"/>
            <p14:sldId id="306"/>
            <p14:sldId id="313"/>
            <p14:sldId id="393"/>
            <p14:sldId id="4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4039-B294-4A47-AF6F-BE793E179C8B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6E2AA-DB7B-443B-A1CB-57A1F975D1C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394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4039-B294-4A47-AF6F-BE793E179C8B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6E2AA-DB7B-443B-A1CB-57A1F975D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00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4039-B294-4A47-AF6F-BE793E179C8B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6E2AA-DB7B-443B-A1CB-57A1F975D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65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4039-B294-4A47-AF6F-BE793E179C8B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6E2AA-DB7B-443B-A1CB-57A1F975D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21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4039-B294-4A47-AF6F-BE793E179C8B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6E2AA-DB7B-443B-A1CB-57A1F975D1C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42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4039-B294-4A47-AF6F-BE793E179C8B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6E2AA-DB7B-443B-A1CB-57A1F975D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49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4039-B294-4A47-AF6F-BE793E179C8B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6E2AA-DB7B-443B-A1CB-57A1F975D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513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4039-B294-4A47-AF6F-BE793E179C8B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6E2AA-DB7B-443B-A1CB-57A1F975D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4039-B294-4A47-AF6F-BE793E179C8B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6E2AA-DB7B-443B-A1CB-57A1F975D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41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28F4039-B294-4A47-AF6F-BE793E179C8B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56E2AA-DB7B-443B-A1CB-57A1F975D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96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4039-B294-4A47-AF6F-BE793E179C8B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6E2AA-DB7B-443B-A1CB-57A1F975D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9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28F4039-B294-4A47-AF6F-BE793E179C8B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F56E2AA-DB7B-443B-A1CB-57A1F975D1C4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51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C0C7-C5D6-483E-94BE-42B72732D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Acne Vulgaris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0CEB0-A8C7-4CFF-9902-86A949C237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GB" sz="2000" dirty="0"/>
              <a:t>DR. DALIA SADEQ</a:t>
            </a:r>
          </a:p>
          <a:p>
            <a:pPr algn="ctr"/>
            <a:r>
              <a:rPr lang="en-GB" sz="2000" dirty="0"/>
              <a:t>DERMATOLOGY specialist </a:t>
            </a:r>
          </a:p>
          <a:p>
            <a:pPr algn="ctr"/>
            <a:r>
              <a:rPr lang="en-GB" sz="2000" dirty="0"/>
              <a:t>AL-ADAN hospital </a:t>
            </a:r>
          </a:p>
        </p:txBody>
      </p:sp>
    </p:spTree>
    <p:extLst>
      <p:ext uri="{BB962C8B-B14F-4D97-AF65-F5344CB8AC3E}">
        <p14:creationId xmlns:p14="http://schemas.microsoft.com/office/powerpoint/2010/main" val="640765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FA60D8BE-9124-448D-B991-1982DEA8C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Clinical features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6AF61-B521-40A1-982C-09285CC6C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Acne is typically found in sites with well-developed sebaceous glands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most often the face and upper trunk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varying degree of seborrhea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Non-inflammatory acne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Inflammatory acne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D5F323-07E9-401C-A51A-653E1C2A9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"/>
          <a:stretch/>
        </p:blipFill>
        <p:spPr>
          <a:xfrm>
            <a:off x="6096000" y="2350155"/>
            <a:ext cx="5572837" cy="36273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6FED1-8CF7-495B-B07A-69ECD9F35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Non- inflammatory acne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757B0A-20E7-4752-9AD2-9992149CB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100301" y="2026429"/>
            <a:ext cx="4766422" cy="4022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751EA5-0E17-4925-A1CE-F5A7945FEF5E}"/>
              </a:ext>
            </a:extLst>
          </p:cNvPr>
          <p:cNvSpPr txBox="1"/>
          <p:nvPr/>
        </p:nvSpPr>
        <p:spPr>
          <a:xfrm>
            <a:off x="1042988" y="3068295"/>
            <a:ext cx="2109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open </a:t>
            </a:r>
            <a:r>
              <a:rPr lang="en-US" sz="2000" dirty="0" err="1"/>
              <a:t>comedones</a:t>
            </a:r>
            <a:r>
              <a:rPr lang="en-US" sz="2000" dirty="0"/>
              <a:t> (blackheads) have a dilated follicular opening filled with shed keratin</a:t>
            </a:r>
          </a:p>
          <a:p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9AF72-AFE4-4802-A86D-B5A4892C7A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2" r="1420" b="13170"/>
          <a:stretch/>
        </p:blipFill>
        <p:spPr>
          <a:xfrm>
            <a:off x="3433203" y="2026429"/>
            <a:ext cx="3568099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4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D9EE68-15F2-4DCC-AD4F-50C43D99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Non-inflammatory acne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E1AFB3-84DE-41D7-BA56-98C7777EF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971" r="2568"/>
          <a:stretch/>
        </p:blipFill>
        <p:spPr>
          <a:xfrm>
            <a:off x="6524624" y="1690688"/>
            <a:ext cx="5667376" cy="3657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D22B73-AFEA-4523-8DBD-5868E0B1AAF1}"/>
              </a:ext>
            </a:extLst>
          </p:cNvPr>
          <p:cNvSpPr txBox="1"/>
          <p:nvPr/>
        </p:nvSpPr>
        <p:spPr>
          <a:xfrm>
            <a:off x="457200" y="1839132"/>
            <a:ext cx="47698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Closed </a:t>
            </a:r>
            <a:r>
              <a:rPr lang="en-US" sz="2400" dirty="0" err="1"/>
              <a:t>comedones</a:t>
            </a:r>
            <a:r>
              <a:rPr lang="en-US" sz="2400" dirty="0"/>
              <a:t> (whiteheads) are small skin-colored papules.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better appreciated upon palpation, stretching, or side-lighting of the skin. </a:t>
            </a:r>
          </a:p>
          <a:p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CC6BE-8BE6-4601-A74A-FA3BAE54D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27" t="3787" r="3840" b="15336"/>
          <a:stretch/>
        </p:blipFill>
        <p:spPr>
          <a:xfrm>
            <a:off x="5043237" y="3372776"/>
            <a:ext cx="3691330" cy="29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79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64D28-0B1B-42D1-B8F6-FF84DC902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Inflammatory acne: papules, pustules 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ED41DF-C38C-4425-B3F7-68F27596A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5779" y="2074074"/>
            <a:ext cx="3586208" cy="376828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97A96-58BC-4A73-B6DC-D5848A2CD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53" r="1621" b="10072"/>
          <a:stretch/>
        </p:blipFill>
        <p:spPr>
          <a:xfrm>
            <a:off x="4039997" y="1810744"/>
            <a:ext cx="4193895" cy="4294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BC031E-07BF-411C-938B-330923691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59"/>
          <a:stretch/>
        </p:blipFill>
        <p:spPr>
          <a:xfrm>
            <a:off x="-1373501" y="1810744"/>
            <a:ext cx="5331611" cy="439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6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BEF1-CBE6-4607-B329-DEE0A31F6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35422"/>
            <a:ext cx="10058400" cy="1449387"/>
          </a:xfrm>
        </p:spPr>
        <p:txBody>
          <a:bodyPr/>
          <a:lstStyle/>
          <a:p>
            <a:pPr algn="ctr"/>
            <a:r>
              <a:rPr lang="en-US" dirty="0"/>
              <a:t>Inflammatory acne: nodules </a:t>
            </a:r>
            <a:br>
              <a:rPr lang="ar-KW" dirty="0"/>
            </a:b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1BD90E-9344-4C6B-A711-68A88C5F2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6647678" y="2549359"/>
            <a:ext cx="5008345" cy="3332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7B67E0-60E7-4678-B71C-5A635102C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23" r="4966" b="9941"/>
          <a:stretch/>
        </p:blipFill>
        <p:spPr>
          <a:xfrm>
            <a:off x="713398" y="2250831"/>
            <a:ext cx="5720862" cy="397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87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7ED85-EF58-44BA-883D-21642E309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Severe Inflammatory acne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A41B9C-82D6-4781-842D-43162D168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52" t="1" r="33030" b="-2241"/>
          <a:stretch/>
        </p:blipFill>
        <p:spPr>
          <a:xfrm>
            <a:off x="0" y="1690688"/>
            <a:ext cx="3573194" cy="3851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F36040-2321-4AB7-A067-80E8E0D62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564" y="1690688"/>
            <a:ext cx="5023436" cy="3767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00D3C2-1AD2-47DE-82BE-5D723FBF3CDE}"/>
              </a:ext>
            </a:extLst>
          </p:cNvPr>
          <p:cNvSpPr txBox="1"/>
          <p:nvPr/>
        </p:nvSpPr>
        <p:spPr>
          <a:xfrm>
            <a:off x="8871769" y="5578847"/>
            <a:ext cx="303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Acne fulminans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38F36-ADAA-42CF-9763-BDF1A065A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0" y="1678182"/>
            <a:ext cx="4904053" cy="375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4B5879-F723-4884-8880-B3D0F2DEA3C9}"/>
              </a:ext>
            </a:extLst>
          </p:cNvPr>
          <p:cNvSpPr txBox="1"/>
          <p:nvPr/>
        </p:nvSpPr>
        <p:spPr>
          <a:xfrm>
            <a:off x="3108959" y="5454036"/>
            <a:ext cx="490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Acne conglobate</a:t>
            </a:r>
          </a:p>
        </p:txBody>
      </p:sp>
    </p:spTree>
    <p:extLst>
      <p:ext uri="{BB962C8B-B14F-4D97-AF65-F5344CB8AC3E}">
        <p14:creationId xmlns:p14="http://schemas.microsoft.com/office/powerpoint/2010/main" val="2148356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FA33-BF7B-412E-B70B-E0B5E59D5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896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Acne management</a:t>
            </a:r>
          </a:p>
        </p:txBody>
      </p:sp>
    </p:spTree>
    <p:extLst>
      <p:ext uri="{BB962C8B-B14F-4D97-AF65-F5344CB8AC3E}">
        <p14:creationId xmlns:p14="http://schemas.microsoft.com/office/powerpoint/2010/main" val="229809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685EE-DB30-4BFF-BBCA-8EAE0203919F}"/>
              </a:ext>
            </a:extLst>
          </p:cNvPr>
          <p:cNvSpPr txBox="1"/>
          <p:nvPr/>
        </p:nvSpPr>
        <p:spPr>
          <a:xfrm>
            <a:off x="1109272" y="509666"/>
            <a:ext cx="6520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 history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5429E1-D44B-4961-A768-7D90B17F9BF2}"/>
              </a:ext>
            </a:extLst>
          </p:cNvPr>
          <p:cNvSpPr txBox="1"/>
          <p:nvPr/>
        </p:nvSpPr>
        <p:spPr>
          <a:xfrm>
            <a:off x="824457" y="1678898"/>
            <a:ext cx="108989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Gender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Lifestyle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Occupation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Current and previous treatment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Use of cosmetics , cleansers , sunscreen, moisturizers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Menstrual history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Medication: steroid , OCP, anabolic steroids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Concomitant illnesses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Family history : including severity of acne , polycystic ovary syndrome )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9694-DD6E-4547-8E62-9D8B0CEE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physical examination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DC50D-9A4D-46AC-B244-69C63093C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Skin type ( oily vs dry 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Skin </a:t>
            </a:r>
            <a:r>
              <a:rPr lang="en-GB" dirty="0" err="1"/>
              <a:t>color</a:t>
            </a:r>
            <a:r>
              <a:rPr lang="en-GB" dirty="0"/>
              <a:t>/ </a:t>
            </a:r>
            <a:r>
              <a:rPr lang="en-GB" dirty="0" err="1"/>
              <a:t>phototype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Distribution of acne ( face , neck, chest, back, upper arm)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Degree of involvement ( mild, Moderate , severe 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Lesion morphology 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dirty="0" err="1"/>
              <a:t>Comedones</a:t>
            </a:r>
            <a:r>
              <a:rPr lang="en-GB" dirty="0"/>
              <a:t> , papules, pustules, nodules, cysts , sinus tracts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Scarring : hypertrophic, atrophic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Post inflammatory pigmentary changes </a:t>
            </a:r>
          </a:p>
        </p:txBody>
      </p:sp>
    </p:spTree>
    <p:extLst>
      <p:ext uri="{BB962C8B-B14F-4D97-AF65-F5344CB8AC3E}">
        <p14:creationId xmlns:p14="http://schemas.microsoft.com/office/powerpoint/2010/main" val="2592967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9C951-BDC5-4314-843E-8C8DD390C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/>
              <a:t>Investigations</a:t>
            </a:r>
          </a:p>
        </p:txBody>
      </p:sp>
    </p:spTree>
    <p:extLst>
      <p:ext uri="{BB962C8B-B14F-4D97-AF65-F5344CB8AC3E}">
        <p14:creationId xmlns:p14="http://schemas.microsoft.com/office/powerpoint/2010/main" val="267672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2F322-659D-4316-817A-223F7CE93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72FDDF-A942-410D-B3C5-EB09ACD4C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47" r="5236" b="7851"/>
          <a:stretch/>
        </p:blipFill>
        <p:spPr>
          <a:xfrm>
            <a:off x="1834689" y="0"/>
            <a:ext cx="8377872" cy="63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49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5A06-E6DF-4892-B491-4D9E97A6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Investigation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54F78-8A5F-453B-8DFC-2B3B264FB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Majority of patient have no abnormality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Individuals at increased risk of acne  : endocrine disorders such as polycystic ovarian syndrome, hyperandrogenism, hypercortisolism, and precocious puberty. </a:t>
            </a:r>
          </a:p>
          <a:p>
            <a:r>
              <a:rPr lang="en-GB" dirty="0"/>
              <a:t>Acne reported to be : </a:t>
            </a:r>
          </a:p>
          <a:p>
            <a:pPr marL="285750" indent="-285750">
              <a:buFontTx/>
              <a:buChar char="-"/>
            </a:pPr>
            <a:r>
              <a:rPr lang="en-GB" dirty="0"/>
              <a:t>Therapy resistant acne </a:t>
            </a:r>
          </a:p>
          <a:p>
            <a:pPr marL="285750" indent="-285750">
              <a:buFontTx/>
              <a:buChar char="-"/>
            </a:pPr>
            <a:r>
              <a:rPr lang="en-GB" dirty="0"/>
              <a:t>Rapidly relapsing </a:t>
            </a:r>
          </a:p>
          <a:p>
            <a:pPr marL="285750" indent="-285750">
              <a:buFontTx/>
              <a:buChar char="-"/>
            </a:pPr>
            <a:r>
              <a:rPr lang="en-GB" dirty="0"/>
              <a:t>Very severe </a:t>
            </a:r>
          </a:p>
          <a:p>
            <a:pPr marL="285750" indent="-285750">
              <a:buFontTx/>
              <a:buChar char="-"/>
            </a:pPr>
            <a:r>
              <a:rPr lang="en-GB" dirty="0"/>
              <a:t>Marked </a:t>
            </a:r>
            <a:r>
              <a:rPr lang="en-GB" dirty="0" err="1"/>
              <a:t>seborrhea</a:t>
            </a:r>
            <a:r>
              <a:rPr lang="en-GB" dirty="0"/>
              <a:t> </a:t>
            </a:r>
          </a:p>
          <a:p>
            <a:pPr marL="285750" indent="-285750">
              <a:buFontTx/>
              <a:buChar char="-"/>
            </a:pPr>
            <a:r>
              <a:rPr lang="en-GB" dirty="0"/>
              <a:t>Sudden onset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8083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4D084-8115-4B58-983B-862AB710F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Children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53BDC-EF63-49DB-9C63-E239B85AD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594" y="1825625"/>
            <a:ext cx="9900086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thorough history and physical examination to rule out endocrine or precocious puberty or  abnormal growth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Consider  the possibility of an underlying hyperandrogenic condition such as premature adrenarche, congenital adrenal hyperplasia, or an androgen-secreting tumor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511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B0AC1-FC45-45E8-9CA3-3D703DB3D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Why to treat 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4352CE-1012-4E5E-A7CD-40D7D20D1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9564" y="1737360"/>
            <a:ext cx="6673832" cy="448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19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DA70E-E30D-479F-AF05-84FB3DB6E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b="1" dirty="0"/>
              <a:t>Acne complications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C737B-B81E-4F52-9A11-7F4391DE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8155902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Psychosocial impact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Pigmentary changes : Erythema and post-inflammatory hyperpigmentation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Acne scars :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/>
              <a:t>pitted scars or atrophic ( rolling, </a:t>
            </a:r>
            <a:r>
              <a:rPr lang="en-US" dirty="0" err="1"/>
              <a:t>ice-pick</a:t>
            </a:r>
            <a:r>
              <a:rPr lang="en-US" dirty="0"/>
              <a:t>, box scar 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/>
              <a:t>hypertrophic scars  and keloid (most commonly on the trunk; </a:t>
            </a:r>
          </a:p>
          <a:p>
            <a:endParaRPr lang="en-US" b="1" dirty="0"/>
          </a:p>
          <a:p>
            <a:r>
              <a:rPr lang="en-US" b="1" dirty="0"/>
              <a:t>Even mild acne can cause scarring early treatment is essential for the prevention of lasting cosmetic disfigurement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222E47-E009-46F7-A53A-30502DE41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" t="18932" r="27118" b="2978"/>
          <a:stretch/>
        </p:blipFill>
        <p:spPr>
          <a:xfrm>
            <a:off x="9407856" y="0"/>
            <a:ext cx="2784144" cy="2251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A834B-FEE0-4DE2-BBAA-45993A4BA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856" y="3569332"/>
            <a:ext cx="3201505" cy="2133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C1BBE-4246-4CFD-B3D5-9081479805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563" r="183"/>
          <a:stretch/>
        </p:blipFill>
        <p:spPr>
          <a:xfrm>
            <a:off x="9407856" y="1903737"/>
            <a:ext cx="2931508" cy="1732508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6A0272C-3BB3-4345-9D91-F04D841B1B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325" b="43239"/>
          <a:stretch/>
        </p:blipFill>
        <p:spPr>
          <a:xfrm>
            <a:off x="9407856" y="5468217"/>
            <a:ext cx="2982947" cy="145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78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94CF425C-05A4-456E-A618-C8C9ED06D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Management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DC393-3099-41F5-8640-CEE4CF345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461447"/>
            <a:ext cx="9897728" cy="4953000"/>
          </a:xfrm>
        </p:spPr>
        <p:txBody>
          <a:bodyPr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 topical medications (especially retinoids) should be used to the </a:t>
            </a:r>
            <a:r>
              <a:rPr lang="en-US" b="1" dirty="0"/>
              <a:t>entire acne-prone region </a:t>
            </a:r>
            <a:r>
              <a:rPr lang="en-US" dirty="0"/>
              <a:t>rather than as “spot treatment” of individual lesions </a:t>
            </a:r>
            <a:endParaRPr lang="en-US" b="1" dirty="0"/>
          </a:p>
          <a:p>
            <a:pPr marL="0" indent="0">
              <a:buNone/>
              <a:defRPr/>
            </a:pPr>
            <a:r>
              <a:rPr lang="en-US" dirty="0"/>
              <a:t>Minimize irritation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b="1" dirty="0"/>
              <a:t> start gradually</a:t>
            </a:r>
            <a:r>
              <a:rPr lang="en-US" dirty="0"/>
              <a:t>: small amount, single agent for 2 weeks then add another or alternative days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Proper daily skin care routine :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Facial cleanser , non-comedogenic oil free sensitive skin moisturizer and sunscreen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Instruct patients not to pick or manipulate lesions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b="1" dirty="0"/>
              <a:t>6-8 weeks for substantial improvement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AD6BA-0759-4764-BB41-86E354F6C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line acne treatment : topical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57DBDA-4405-4DA9-9FF9-994292842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0067" y="2025604"/>
            <a:ext cx="4627265" cy="179237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F3F6EF-4F55-433C-A713-308D159D3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89" r="3231" b="20389"/>
          <a:stretch/>
        </p:blipFill>
        <p:spPr bwMode="auto">
          <a:xfrm>
            <a:off x="805174" y="3675084"/>
            <a:ext cx="4249717" cy="26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FBE-8F3E-4C20-BA6A-D8339A2820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49304" r="-2942"/>
          <a:stretch/>
        </p:blipFill>
        <p:spPr>
          <a:xfrm>
            <a:off x="805174" y="2168501"/>
            <a:ext cx="4588817" cy="1506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4B76DF-193E-4F36-A2EE-D5E231DA98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18" t="61040"/>
          <a:stretch/>
        </p:blipFill>
        <p:spPr>
          <a:xfrm>
            <a:off x="5562600" y="4339064"/>
            <a:ext cx="5410200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8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E75A72C8-23A8-4E08-89A8-FA4A40A7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Comedonal</a:t>
            </a:r>
            <a:r>
              <a:rPr lang="en-US" altLang="en-US" dirty="0"/>
              <a:t> acne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47741-FF89-4F25-B292-393F3D414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Topical retinoids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Fixed combination retinoids and BPO ( Epiduo 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azelic</a:t>
            </a:r>
            <a:r>
              <a:rPr lang="en-GB" dirty="0"/>
              <a:t> acid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Salicylic acid </a:t>
            </a:r>
          </a:p>
          <a:p>
            <a:endParaRPr lang="en-GB" dirty="0"/>
          </a:p>
          <a:p>
            <a:r>
              <a:rPr lang="en-GB" dirty="0" err="1"/>
              <a:t>Comedo</a:t>
            </a:r>
            <a:r>
              <a:rPr lang="en-GB" dirty="0"/>
              <a:t> extraction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D441B-CF4E-40ED-BD88-46851F77E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788" y="1737360"/>
            <a:ext cx="4401693" cy="461507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7B0560-4CC5-4F7B-B886-DF42EC52C4F7}"/>
              </a:ext>
            </a:extLst>
          </p:cNvPr>
          <p:cNvSpPr txBox="1"/>
          <p:nvPr/>
        </p:nvSpPr>
        <p:spPr>
          <a:xfrm>
            <a:off x="1041400" y="2292350"/>
            <a:ext cx="706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Topical retinoids + BPO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Topical </a:t>
            </a:r>
            <a:r>
              <a:rPr lang="en-GB" sz="2400" dirty="0" err="1"/>
              <a:t>retnoids</a:t>
            </a:r>
            <a:r>
              <a:rPr lang="en-GB" sz="2400" dirty="0"/>
              <a:t> + topical antibiotics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BPO +/- topical antibiotics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Second line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Alternative topical retinoids ( or higher concentration )  or antimicrobial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Azelic</a:t>
            </a:r>
            <a:r>
              <a:rPr lang="en-GB" sz="2400" dirty="0"/>
              <a:t> acid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Salicylic acid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D4049-017F-4102-A53A-14A829ED6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8500"/>
            <a:ext cx="10515600" cy="501650"/>
          </a:xfrm>
        </p:spPr>
        <p:txBody>
          <a:bodyPr>
            <a:noAutofit/>
          </a:bodyPr>
          <a:lstStyle/>
          <a:p>
            <a:r>
              <a:rPr lang="en-GB" sz="3600" dirty="0"/>
              <a:t>Papulopustular acne : Mild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EE09B-2E7C-4F81-99C7-473E8F128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500"/>
          <a:stretch/>
        </p:blipFill>
        <p:spPr>
          <a:xfrm>
            <a:off x="7961003" y="3589360"/>
            <a:ext cx="4094330" cy="236106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78080-4E61-47FC-B6B0-5CEAF439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Moderate inflammatory acne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377FF-0DD5-4F59-8CE8-1C93979052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95400" y="1825625"/>
            <a:ext cx="689325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Oral antibiotics + topical retinoids +/- BPO</a:t>
            </a:r>
          </a:p>
          <a:p>
            <a:pPr marL="0" indent="0">
              <a:buNone/>
            </a:pPr>
            <a:r>
              <a:rPr lang="en-GB" dirty="0"/>
              <a:t>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Topical retinoids + BPO  +/- topical antibiotics 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Second line 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Alternative oral antibiotics + alternative topical retinoids  +/- BPO / </a:t>
            </a:r>
            <a:r>
              <a:rPr lang="en-GB" dirty="0" err="1"/>
              <a:t>azelic</a:t>
            </a:r>
            <a:r>
              <a:rPr lang="en-GB" dirty="0"/>
              <a:t> acids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Hormonal therapy for female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C42999-C3F8-4CCE-AA6A-31A96D336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5" y="3706367"/>
            <a:ext cx="38576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76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FA15F-87C8-4155-8B46-A43758F19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Severe acne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AAFAE-430B-432F-9F8A-B4869B663CE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7280" y="1825625"/>
            <a:ext cx="10256520" cy="356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Oral antibiotics + topical retinoids with BPO</a:t>
            </a:r>
          </a:p>
          <a:p>
            <a:pPr marL="0" indent="0">
              <a:buNone/>
            </a:pPr>
            <a:r>
              <a:rPr lang="en-GB" dirty="0"/>
              <a:t>Or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oral isotretinoin 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Hormonal therapy for female  </a:t>
            </a:r>
          </a:p>
          <a:p>
            <a:endParaRPr lang="en-GB" dirty="0"/>
          </a:p>
          <a:p>
            <a:r>
              <a:rPr lang="en-GB" dirty="0"/>
              <a:t>Procedural :</a:t>
            </a:r>
          </a:p>
          <a:p>
            <a:r>
              <a:rPr lang="en-GB" dirty="0"/>
              <a:t> </a:t>
            </a:r>
            <a:r>
              <a:rPr lang="en-GB" dirty="0" err="1"/>
              <a:t>comedo</a:t>
            </a:r>
            <a:r>
              <a:rPr lang="en-GB" dirty="0"/>
              <a:t> extraction / intralesional steroids for nodules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1D575-C64C-47BB-9641-7D5D2239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943" y="3608164"/>
            <a:ext cx="4420523" cy="25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B8D2AC3E-0235-4F5C-AA65-8DFC4C41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2526B-2072-421C-820F-4D965F7BD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49955" cy="4351338"/>
          </a:xfrm>
        </p:spPr>
        <p:txBody>
          <a:bodyPr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Acne is an inflammatory disorder of the pilosebaceous unit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Characterized by </a:t>
            </a:r>
            <a:r>
              <a:rPr lang="en-US" dirty="0" err="1"/>
              <a:t>comedones</a:t>
            </a:r>
            <a:r>
              <a:rPr lang="en-US" dirty="0"/>
              <a:t>, papules, pustules , cyst and potential scarring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E836D1-2EA9-4511-A68B-1D02EB975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849" y="2050314"/>
            <a:ext cx="3145809" cy="338967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6B6E0-1E44-4888-9841-48C57D5ED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Maintenance therapy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01F35-1EAF-47FC-B775-6D91F3151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Topical retinoids </a:t>
            </a:r>
          </a:p>
          <a:p>
            <a:r>
              <a:rPr lang="en-GB" dirty="0"/>
              <a:t>Topical retinoids with BPO </a:t>
            </a:r>
          </a:p>
          <a:p>
            <a:r>
              <a:rPr lang="en-GB" dirty="0"/>
              <a:t>If not tolerated use </a:t>
            </a:r>
            <a:r>
              <a:rPr lang="en-GB" dirty="0" err="1"/>
              <a:t>azelic</a:t>
            </a:r>
            <a:r>
              <a:rPr lang="en-GB" dirty="0"/>
              <a:t> acid </a:t>
            </a:r>
          </a:p>
        </p:txBody>
      </p:sp>
    </p:spTree>
    <p:extLst>
      <p:ext uri="{BB962C8B-B14F-4D97-AF65-F5344CB8AC3E}">
        <p14:creationId xmlns:p14="http://schemas.microsoft.com/office/powerpoint/2010/main" val="886112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97AAE-2BCD-4CC2-B7D2-66A0A24AC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Acne treatment in pregnancy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885AD-E13E-4BC9-A168-CE248A066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735329" cy="4023360"/>
          </a:xfrm>
        </p:spPr>
        <p:txBody>
          <a:bodyPr>
            <a:normAutofit/>
          </a:bodyPr>
          <a:lstStyle/>
          <a:p>
            <a:r>
              <a:rPr lang="en-GB" dirty="0" err="1"/>
              <a:t>Azelic</a:t>
            </a:r>
            <a:r>
              <a:rPr lang="en-GB" dirty="0"/>
              <a:t> acid ( pregnancy category B )</a:t>
            </a:r>
          </a:p>
          <a:p>
            <a:r>
              <a:rPr lang="en-GB" dirty="0"/>
              <a:t>Benzoyl peroxide </a:t>
            </a:r>
            <a:r>
              <a:rPr lang="en-GB" dirty="0">
                <a:sym typeface="Wingdings" panose="05000000000000000000" pitchFamily="2" charset="2"/>
              </a:rPr>
              <a:t>( </a:t>
            </a:r>
            <a:r>
              <a:rPr lang="en-GB" dirty="0" err="1">
                <a:sym typeface="Wingdings" panose="05000000000000000000" pitchFamily="2" charset="2"/>
              </a:rPr>
              <a:t>catogery</a:t>
            </a:r>
            <a:r>
              <a:rPr lang="en-GB" dirty="0">
                <a:sym typeface="Wingdings" panose="05000000000000000000" pitchFamily="2" charset="2"/>
              </a:rPr>
              <a:t> C ) </a:t>
            </a:r>
          </a:p>
          <a:p>
            <a:r>
              <a:rPr lang="en-GB" dirty="0">
                <a:sym typeface="Wingdings" panose="05000000000000000000" pitchFamily="2" charset="2"/>
              </a:rPr>
              <a:t>Salicylic acid ( C ) safe esp. if restricted to small area </a:t>
            </a:r>
          </a:p>
          <a:p>
            <a:r>
              <a:rPr lang="en-GB" dirty="0">
                <a:sym typeface="Wingdings" panose="05000000000000000000" pitchFamily="2" charset="2"/>
              </a:rPr>
              <a:t>Topical antibiotics : erythromycin and clindamycin</a:t>
            </a:r>
          </a:p>
          <a:p>
            <a:r>
              <a:rPr lang="en-GB" dirty="0">
                <a:sym typeface="Wingdings" panose="05000000000000000000" pitchFamily="2" charset="2"/>
              </a:rPr>
              <a:t>Oral treatment for short duration : macrolides; erythromycin and azithromycin , cephalexin , amoxicillin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Avoid topical retinoids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Avoid tetracycline ( effect on </a:t>
            </a:r>
            <a:r>
              <a:rPr lang="en-GB" dirty="0" err="1">
                <a:sym typeface="Wingdings" panose="05000000000000000000" pitchFamily="2" charset="2"/>
              </a:rPr>
              <a:t>fetal</a:t>
            </a:r>
            <a:r>
              <a:rPr lang="en-GB" dirty="0">
                <a:sym typeface="Wingdings" panose="05000000000000000000" pitchFamily="2" charset="2"/>
              </a:rPr>
              <a:t> teeth and bone 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Avoid isotretinoin ( craniofacial malformation , </a:t>
            </a:r>
            <a:r>
              <a:rPr lang="en-GB" dirty="0" err="1">
                <a:sym typeface="Wingdings" panose="05000000000000000000" pitchFamily="2" charset="2"/>
              </a:rPr>
              <a:t>CVSm</a:t>
            </a:r>
            <a:r>
              <a:rPr lang="en-GB" dirty="0">
                <a:sym typeface="Wingdings" panose="05000000000000000000" pitchFamily="2" charset="2"/>
              </a:rPr>
              <a:t> thymus and parathyroid glands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Avoid spironolactone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0A99A-042A-4F0D-878B-5A82CB526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929"/>
          <a:stretch/>
        </p:blipFill>
        <p:spPr>
          <a:xfrm flipH="1">
            <a:off x="9880978" y="136478"/>
            <a:ext cx="2083556" cy="279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70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5C76332E-D505-424E-977F-797CB19B9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78" y="450574"/>
            <a:ext cx="8229600" cy="1143000"/>
          </a:xfrm>
        </p:spPr>
        <p:txBody>
          <a:bodyPr/>
          <a:lstStyle/>
          <a:p>
            <a:r>
              <a:rPr lang="en-US" altLang="en-US" dirty="0"/>
              <a:t>Topical retinoids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23577-BF1B-46E1-88C2-C6FAE1B57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754" y="1911479"/>
            <a:ext cx="10075649" cy="5208104"/>
          </a:xfrm>
        </p:spPr>
        <p:txBody>
          <a:bodyPr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Comedolytic &amp; anti-inflammatory properties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monotherapy for acne with both </a:t>
            </a:r>
            <a:r>
              <a:rPr lang="en-US" sz="2400" dirty="0" err="1"/>
              <a:t>comedonal</a:t>
            </a:r>
            <a:r>
              <a:rPr lang="en-US" sz="2400" dirty="0"/>
              <a:t> and mild papulopustular acne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also effective for treatment of photoaging , dilated pores, </a:t>
            </a:r>
            <a:r>
              <a:rPr lang="en-GB" sz="2400" dirty="0"/>
              <a:t>reduce risk of acne scarring and pigmentation 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endParaRPr lang="en-US" sz="3200" dirty="0"/>
          </a:p>
          <a:p>
            <a:pPr>
              <a:defRPr/>
            </a:pPr>
            <a:endParaRPr lang="en-US" sz="3200" dirty="0"/>
          </a:p>
          <a:p>
            <a:pPr>
              <a:defRPr/>
            </a:pPr>
            <a:endParaRPr lang="en-US" sz="3200" dirty="0"/>
          </a:p>
          <a:p>
            <a:pPr>
              <a:defRPr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C7431-51BD-420A-A73D-3676A834A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37707" r="3456" b="11514"/>
          <a:stretch/>
        </p:blipFill>
        <p:spPr>
          <a:xfrm>
            <a:off x="1545727" y="3857554"/>
            <a:ext cx="3047954" cy="11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D26CE-BFCB-45EA-A587-C29F06DB9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934" y="4944351"/>
            <a:ext cx="3439540" cy="13323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EC1118-E77C-4593-939C-9CF0104ACD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97" t="12176" r="8568" b="40042"/>
          <a:stretch/>
        </p:blipFill>
        <p:spPr>
          <a:xfrm>
            <a:off x="6359857" y="3538567"/>
            <a:ext cx="3489821" cy="1519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E219F8-AAFF-4E6B-B264-87C8CD11E5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00" r="4469" b="8964"/>
          <a:stretch/>
        </p:blipFill>
        <p:spPr>
          <a:xfrm>
            <a:off x="5937475" y="5058296"/>
            <a:ext cx="4257404" cy="121836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A4A2A-C21E-4D00-AD17-2E2DEEEB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improve adherence to retinoids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A2C4-1E26-4305-895B-59C81215C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9534326" cy="439129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Educate patient that irritation/ flare  can be part of the treatment process in the first month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 small dose of retinoid (pea-sized) applied in a thin layer to the entire affected area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Titrate retinoid dose at initiation ( first 2-4 weeks 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Apply retinoid every other day at night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Use a short contact method (apply to full face for 30-60 minutes then wash off)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start with lower concentration then increase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transient application of a low-potency topical corticosteroid if significant irritation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988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D8BFB1BE-99BD-4F6F-9F24-48C4254D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Benzoyl peroxide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83B45-5E28-44D5-A9B7-3DC9244BA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366" y="1968642"/>
            <a:ext cx="8229600" cy="5029200"/>
          </a:xfrm>
        </p:spPr>
        <p:txBody>
          <a:bodyPr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bactericidal agent with no microbial resistance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concentrations ranging from 2.5% to 10%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As benzoyl peroxide is a bleaching agent, whitening of clothing and bedding can occur.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Side effect: development of contact dermatitis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Use : once up to three times a day small amount to clean dry skin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7DA7F0-8947-41DF-88C5-D602F9A94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230" y="4130041"/>
            <a:ext cx="3239645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30414-D2D3-4DAA-A999-A82F1D51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Adapelene</a:t>
            </a:r>
            <a:r>
              <a:rPr lang="en-GB" dirty="0"/>
              <a:t> + benzoyl peroxide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53A4AD-9605-4CDB-B86B-5EC59E4BB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821" y="2234617"/>
            <a:ext cx="2932357" cy="39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4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A4B5A-EF27-46EB-B076-BC979CB77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Don’t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EA1074-F36F-4693-B1DC-1A41488D1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389" r="3231" b="20389"/>
          <a:stretch/>
        </p:blipFill>
        <p:spPr>
          <a:xfrm>
            <a:off x="6728323" y="1788942"/>
            <a:ext cx="4249717" cy="2600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41020-61E3-4DB4-85DA-7F45CE485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61" r="29434" b="49085"/>
          <a:stretch/>
        </p:blipFill>
        <p:spPr>
          <a:xfrm>
            <a:off x="6540287" y="4441323"/>
            <a:ext cx="4625791" cy="1793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4B43B-184C-4B62-AD1E-59D75019CF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264" r="30087"/>
          <a:stretch/>
        </p:blipFill>
        <p:spPr>
          <a:xfrm>
            <a:off x="747068" y="4168334"/>
            <a:ext cx="3726410" cy="2066069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C81630F-736E-4EF6-9400-F6364C3E4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89" r="3231" b="20389"/>
          <a:stretch/>
        </p:blipFill>
        <p:spPr bwMode="auto">
          <a:xfrm>
            <a:off x="611128" y="1903577"/>
            <a:ext cx="3998290" cy="244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218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75E2A-4C46-4EEA-B845-E24C7487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Topical antibiotics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89287-A849-4D78-BCF4-DBE2CE27A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Twice a day</a:t>
            </a:r>
          </a:p>
          <a:p>
            <a:r>
              <a:rPr lang="en-GB" dirty="0"/>
              <a:t>Avoid monotherapy </a:t>
            </a:r>
            <a:endParaRPr lang="ar-KW" dirty="0"/>
          </a:p>
          <a:p>
            <a:pPr algn="r"/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8B2D4F-C61E-47AB-A90F-2B4B1C3AF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7" r="9648" b="5811"/>
          <a:stretch/>
        </p:blipFill>
        <p:spPr>
          <a:xfrm>
            <a:off x="556149" y="2629502"/>
            <a:ext cx="4879657" cy="3637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EE2E8-6FAB-446F-BE2B-1296C30EC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31" t="603" r="15948" b="6704"/>
          <a:stretch/>
        </p:blipFill>
        <p:spPr>
          <a:xfrm>
            <a:off x="5539153" y="2375276"/>
            <a:ext cx="2857500" cy="3963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C992FA-F111-45FC-A1F9-C82FA33D7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76" t="4858" r="47374" b="8835"/>
          <a:stretch/>
        </p:blipFill>
        <p:spPr>
          <a:xfrm>
            <a:off x="8778567" y="2713647"/>
            <a:ext cx="1856095" cy="3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24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C66B1-EE20-4F4C-82A8-E0005235E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160" y="1932307"/>
            <a:ext cx="9171485" cy="4351338"/>
          </a:xfrm>
        </p:spPr>
        <p:txBody>
          <a:bodyPr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effective in inflammatory and </a:t>
            </a:r>
            <a:r>
              <a:rPr lang="en-US" dirty="0" err="1"/>
              <a:t>comedonal</a:t>
            </a:r>
            <a:r>
              <a:rPr lang="en-US" dirty="0"/>
              <a:t> acne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applied twice daily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it may help to lighten post-inflammatory hyperpigmentation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Side effect : pruritis , burning/ stinging, dryness, peeling</a:t>
            </a:r>
          </a:p>
        </p:txBody>
      </p:sp>
      <p:sp>
        <p:nvSpPr>
          <p:cNvPr id="58371" name="TextBox 3">
            <a:extLst>
              <a:ext uri="{FF2B5EF4-FFF2-40B4-BE49-F238E27FC236}">
                <a16:creationId xmlns:a16="http://schemas.microsoft.com/office/drawing/2014/main" id="{AC103B68-3781-4CD5-ABE5-BAB38FA5F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39749"/>
            <a:ext cx="335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400" dirty="0" err="1"/>
              <a:t>Azelic</a:t>
            </a:r>
            <a:r>
              <a:rPr lang="en-US" altLang="en-US" sz="5400" dirty="0"/>
              <a:t> acid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970B8B-9DF2-4C8E-B9D8-574281676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43" b="22236"/>
          <a:stretch/>
        </p:blipFill>
        <p:spPr>
          <a:xfrm>
            <a:off x="7219666" y="3716751"/>
            <a:ext cx="4417325" cy="230361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2CFA3-F75C-4D77-A00B-F6CEC9EDE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0379"/>
            <a:ext cx="10058400" cy="145075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/>
              <a:t>Oral antibiotics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08E6F-0552-4C16-9C81-6E0B123C5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0" y="2020824"/>
            <a:ext cx="6986062" cy="5715000"/>
          </a:xfrm>
        </p:spPr>
        <p:txBody>
          <a:bodyPr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indicated for moderate- severe acne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Response should be evaluated at 6-8 weeks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First line : oral tetracycline derivatives, especially doxycycline, lymecycline, minocycline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If contraindicated ( pregnancy, children &lt; 8 </a:t>
            </a:r>
            <a:r>
              <a:rPr lang="en-US" dirty="0" err="1"/>
              <a:t>yrs</a:t>
            </a:r>
            <a:r>
              <a:rPr lang="en-US" dirty="0"/>
              <a:t> , allergy ): </a:t>
            </a:r>
          </a:p>
          <a:p>
            <a:pPr>
              <a:defRPr/>
            </a:pPr>
            <a:r>
              <a:rPr lang="en-US" dirty="0"/>
              <a:t>macrolides such as erythromycin and azithromycin</a:t>
            </a:r>
          </a:p>
          <a:p>
            <a:pPr>
              <a:defRPr/>
            </a:pPr>
            <a:r>
              <a:rPr lang="en-US" dirty="0"/>
              <a:t>Others : Trimethoprim/ </a:t>
            </a:r>
            <a:r>
              <a:rPr lang="en-US" dirty="0" err="1"/>
              <a:t>sulfamethaoxazole</a:t>
            </a:r>
            <a:r>
              <a:rPr lang="en-US" dirty="0"/>
              <a:t>, amoxicillin and cephalexin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4E44F-7A7E-4999-B025-3B981FB6A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3" b="5939"/>
          <a:stretch/>
        </p:blipFill>
        <p:spPr>
          <a:xfrm>
            <a:off x="7915701" y="255655"/>
            <a:ext cx="4473609" cy="4111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7E97F-616E-4F9D-B93D-57360D617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700" y="4367285"/>
            <a:ext cx="4255377" cy="19386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60BDAA60-9ED0-4060-99AF-3936ED111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9467E-2811-42EC-A384-28A588347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6296" cy="4667250"/>
          </a:xfrm>
        </p:spPr>
        <p:txBody>
          <a:bodyPr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Can occur in any age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peak incidence during adolescence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dirty="0"/>
              <a:t>acne often continues to be problematic in adult.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62E44-9590-4432-B01C-840F34E25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934252" cy="388971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6BCF3A-9BBD-4ED4-99EC-52EA6CDE5055}"/>
              </a:ext>
            </a:extLst>
          </p:cNvPr>
          <p:cNvSpPr txBox="1"/>
          <p:nvPr/>
        </p:nvSpPr>
        <p:spPr>
          <a:xfrm>
            <a:off x="977900" y="1871367"/>
            <a:ext cx="102679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 not use topical or systemic  antibiotic as monotherapy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topical or systemic antibiotic is prescribed add BPO or topical retinoids ( faster and superior clearing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Target duration of therapy less than 3-4 months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If repeated courses of antibiotics are required and the initial response was favorable reuse the same drug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Avoid prescribing different oral and topical antibiotics concomitantly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Check medical adherence ( poor adherence to antibiotic promotes resistance 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34C51-2210-441B-BC16-4228BE20DB99}"/>
              </a:ext>
            </a:extLst>
          </p:cNvPr>
          <p:cNvSpPr txBox="1"/>
          <p:nvPr/>
        </p:nvSpPr>
        <p:spPr>
          <a:xfrm>
            <a:off x="977900" y="1000926"/>
            <a:ext cx="991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Limit antibiotic usage to preserve antibiotic sensitivity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93FD6-2518-447B-AE4A-E223FB175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Isotretinoin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F755E-A350-41F4-B825-3631815A5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Recommended for the treatment of severe nodular acne , acne fulminans and acne </a:t>
            </a:r>
            <a:r>
              <a:rPr lang="en-GB" dirty="0" err="1"/>
              <a:t>conglobata</a:t>
            </a:r>
            <a:r>
              <a:rPr lang="en-GB" dirty="0"/>
              <a:t> (first-line )</a:t>
            </a:r>
          </a:p>
          <a:p>
            <a:r>
              <a:rPr lang="en-GB" dirty="0"/>
              <a:t>Treatment of moderate acne that is resistant to other treatment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B331C-9E9E-46E8-A436-B77CB207D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8" t="20746" r="13562" b="12775"/>
          <a:stretch/>
        </p:blipFill>
        <p:spPr>
          <a:xfrm>
            <a:off x="8761861" y="3429000"/>
            <a:ext cx="3220873" cy="2674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25B50-18CA-4B48-B445-C40A5BB82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8" t="16468" r="6763" b="8250"/>
          <a:stretch/>
        </p:blipFill>
        <p:spPr>
          <a:xfrm>
            <a:off x="4704528" y="3725839"/>
            <a:ext cx="3607248" cy="2143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DF28A6-730F-4E18-9B9A-79485169A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0" r="292"/>
          <a:stretch/>
        </p:blipFill>
        <p:spPr>
          <a:xfrm>
            <a:off x="1036320" y="3589361"/>
            <a:ext cx="3118164" cy="227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817F6-D661-4C30-B02C-DC226DEEF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minor side effect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503DEC7-3297-473F-8C5C-109D1DDEA3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2517292"/>
              </p:ext>
            </p:extLst>
          </p:nvPr>
        </p:nvGraphicFramePr>
        <p:xfrm>
          <a:off x="1335774" y="2679042"/>
          <a:ext cx="9473253" cy="3387090"/>
        </p:xfrm>
        <a:graphic>
          <a:graphicData uri="http://schemas.openxmlformats.org/drawingml/2006/table">
            <a:tbl>
              <a:tblPr/>
              <a:tblGrid>
                <a:gridCol w="3157751">
                  <a:extLst>
                    <a:ext uri="{9D8B030D-6E8A-4147-A177-3AD203B41FA5}">
                      <a16:colId xmlns:a16="http://schemas.microsoft.com/office/drawing/2014/main" val="2289507946"/>
                    </a:ext>
                  </a:extLst>
                </a:gridCol>
                <a:gridCol w="3157751">
                  <a:extLst>
                    <a:ext uri="{9D8B030D-6E8A-4147-A177-3AD203B41FA5}">
                      <a16:colId xmlns:a16="http://schemas.microsoft.com/office/drawing/2014/main" val="3719900792"/>
                    </a:ext>
                  </a:extLst>
                </a:gridCol>
                <a:gridCol w="3157751">
                  <a:extLst>
                    <a:ext uri="{9D8B030D-6E8A-4147-A177-3AD203B41FA5}">
                      <a16:colId xmlns:a16="http://schemas.microsoft.com/office/drawing/2014/main" val="32021559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Font typeface="Arial" panose="020B0604020202020204" pitchFamily="34" charset="0"/>
                        <a:buNone/>
                      </a:pPr>
                      <a:r>
                        <a:rPr lang="en-GB" b="1" dirty="0">
                          <a:solidFill>
                            <a:srgbClr val="505050"/>
                          </a:solidFill>
                          <a:effectLst/>
                        </a:rPr>
                        <a:t>Cutaneous</a:t>
                      </a:r>
                      <a:r>
                        <a:rPr lang="en-GB" b="0" dirty="0">
                          <a:solidFill>
                            <a:srgbClr val="505050"/>
                          </a:solidFill>
                          <a:effectLst/>
                        </a:rPr>
                        <a:t>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Xerosis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‘Retinoid dermatitis’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Photosensitivity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None/>
                      </a:pPr>
                      <a:endParaRPr lang="en-GB" dirty="0">
                        <a:solidFill>
                          <a:srgbClr val="505050"/>
                        </a:solidFill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None/>
                      </a:pPr>
                      <a:r>
                        <a:rPr lang="en-GB" b="1" dirty="0">
                          <a:solidFill>
                            <a:srgbClr val="505050"/>
                          </a:solidFill>
                          <a:effectLst/>
                        </a:rPr>
                        <a:t>Hair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Telogen effluvium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Abnormal hair texture, dryness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endParaRPr lang="en-GB" dirty="0">
                        <a:solidFill>
                          <a:srgbClr val="505050"/>
                        </a:solidFill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None/>
                      </a:pPr>
                      <a:r>
                        <a:rPr lang="en-GB" b="1" dirty="0">
                          <a:solidFill>
                            <a:srgbClr val="505050"/>
                          </a:solidFill>
                          <a:effectLst/>
                        </a:rPr>
                        <a:t>Nails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Fragility with nail softening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Paronychia 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Arial" panose="020B0604020202020204" pitchFamily="34" charset="0"/>
                        <a:buNone/>
                      </a:pPr>
                      <a:r>
                        <a:rPr lang="en-GB" b="1" dirty="0">
                          <a:solidFill>
                            <a:srgbClr val="505050"/>
                          </a:solidFill>
                          <a:effectLst/>
                        </a:rPr>
                        <a:t>Ocular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Dry eyes with visual blurring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None/>
                      </a:pPr>
                      <a:endParaRPr lang="en-GB" dirty="0">
                        <a:solidFill>
                          <a:srgbClr val="505050"/>
                        </a:solidFill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None/>
                      </a:pPr>
                      <a:r>
                        <a:rPr lang="en-GB" b="1" dirty="0">
                          <a:solidFill>
                            <a:srgbClr val="505050"/>
                          </a:solidFill>
                          <a:effectLst/>
                        </a:rPr>
                        <a:t>Oral</a:t>
                      </a:r>
                      <a:r>
                        <a:rPr lang="en-GB" b="0" dirty="0">
                          <a:solidFill>
                            <a:srgbClr val="505050"/>
                          </a:solidFill>
                          <a:effectLst/>
                        </a:rPr>
                        <a:t>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Cheilitis – especially lower lip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Dry mouth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endParaRPr lang="en-GB" dirty="0">
                        <a:solidFill>
                          <a:srgbClr val="505050"/>
                        </a:solidFill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None/>
                      </a:pPr>
                      <a:r>
                        <a:rPr lang="en-GB" b="1" dirty="0">
                          <a:solidFill>
                            <a:srgbClr val="505050"/>
                          </a:solidFill>
                          <a:effectLst/>
                        </a:rPr>
                        <a:t>Nasal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Nasal mucosa dryness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Epistaxis 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Arial" panose="020B0604020202020204" pitchFamily="34" charset="0"/>
                        <a:buNone/>
                      </a:pPr>
                      <a:r>
                        <a:rPr lang="en-GB" b="1" dirty="0">
                          <a:solidFill>
                            <a:srgbClr val="505050"/>
                          </a:solidFill>
                          <a:effectLst/>
                        </a:rPr>
                        <a:t>Musculoskeletal</a:t>
                      </a:r>
                      <a:r>
                        <a:rPr lang="en-GB" b="0" dirty="0">
                          <a:solidFill>
                            <a:srgbClr val="505050"/>
                          </a:solidFill>
                          <a:effectLst/>
                        </a:rPr>
                        <a:t>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Arthralgias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Myalgias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endParaRPr lang="en-GB" dirty="0">
                        <a:solidFill>
                          <a:srgbClr val="505050"/>
                        </a:solidFill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None/>
                      </a:pPr>
                      <a:r>
                        <a:rPr lang="en-GB" b="1" dirty="0">
                          <a:solidFill>
                            <a:srgbClr val="505050"/>
                          </a:solidFill>
                          <a:effectLst/>
                        </a:rPr>
                        <a:t>Neurologic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effectLst/>
                        </a:rPr>
                        <a:t>Headache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endParaRPr lang="en-GB" dirty="0">
                        <a:solidFill>
                          <a:srgbClr val="505050"/>
                        </a:solidFill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None/>
                      </a:pPr>
                      <a:r>
                        <a:rPr lang="en-GB" b="1" dirty="0">
                          <a:solidFill>
                            <a:srgbClr val="505050"/>
                          </a:solidFill>
                          <a:effectLst/>
                        </a:rPr>
                        <a:t>Gastrointestinal 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83722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9BA1691-94B8-476D-99D2-CEE0CB7D3199}"/>
              </a:ext>
            </a:extLst>
          </p:cNvPr>
          <p:cNvSpPr txBox="1"/>
          <p:nvPr/>
        </p:nvSpPr>
        <p:spPr>
          <a:xfrm>
            <a:off x="1282890" y="1897039"/>
            <a:ext cx="9526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most common adverse effects of isotretinoin involve the skin and mucous membranes and are dose-dependent.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664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DAF1-AFD1-4FEE-8B3A-B83C8FBD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serious side effect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79A94-E40F-493C-B02E-2D5B3C35E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Teratogenicity</a:t>
            </a:r>
            <a:r>
              <a:rPr lang="en-US" dirty="0"/>
              <a:t> is a serious potential complication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must practice effective contraception for 1 month prior to, during, and for 1 month after completing therapy</a:t>
            </a:r>
          </a:p>
          <a:p>
            <a:endParaRPr lang="en-US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Rare: </a:t>
            </a:r>
            <a:r>
              <a:rPr lang="en-US" altLang="en-US" dirty="0">
                <a:solidFill>
                  <a:srgbClr val="505050"/>
                </a:solidFill>
              </a:rPr>
              <a:t>pseudotumor cerebri (</a:t>
            </a:r>
            <a:r>
              <a:rPr lang="en-US" altLang="en-US" i="1" dirty="0">
                <a:solidFill>
                  <a:srgbClr val="505050"/>
                </a:solidFill>
              </a:rPr>
              <a:t>Benign intracranial hypertension )</a:t>
            </a:r>
            <a:endParaRPr lang="en-US" altLang="en-US" dirty="0">
              <a:solidFill>
                <a:srgbClr val="50505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505050"/>
                </a:solidFill>
              </a:rPr>
              <a:t>If headache accompanying nausea, vomiting, and visual changes 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solidFill>
                <a:srgbClr val="505050"/>
              </a:solidFill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505050"/>
                </a:solidFill>
              </a:rPr>
              <a:t>avoid combining isotretinoin with tetracycline, doxycycline, or minocycline .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6278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D3981-1385-48A2-9585-70A8AE181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148475" cy="4432236"/>
          </a:xfrm>
        </p:spPr>
        <p:txBody>
          <a:bodyPr rtlCol="0">
            <a:normAutofit fontScale="475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3800" b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3800" b="1" dirty="0"/>
              <a:t>elevated serum triglyceride and/or cholesterol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800" dirty="0"/>
              <a:t>severe elevations are uncommon</a:t>
            </a: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800" dirty="0"/>
              <a:t>Slight to moderate elevations: managed with weight reduction, increased physical activity, and diet.</a:t>
            </a: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800" dirty="0"/>
              <a:t> Lipid elevations are reversible on cessation of therapy</a:t>
            </a: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3800" dirty="0"/>
          </a:p>
          <a:p>
            <a:pPr marL="0" lvl="0" indent="0" eaLnBrk="0" fontAlgn="base" hangingPunc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800" b="1" dirty="0"/>
              <a:t>occasionally elevated transaminases</a:t>
            </a: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800" dirty="0"/>
              <a:t>discontinuation recommended only for severe (&gt;3-fold) elevations, </a:t>
            </a: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800" dirty="0"/>
              <a:t>dose reductions should be considered for smaller transaminase elevations</a:t>
            </a: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altLang="en-US" sz="3800" dirty="0"/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800" dirty="0">
                <a:solidFill>
                  <a:srgbClr val="505050"/>
                </a:solidFill>
              </a:rPr>
              <a:t>elevated creatine phosphokinase levels:</a:t>
            </a: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800" dirty="0">
                <a:solidFill>
                  <a:srgbClr val="505050"/>
                </a:solidFill>
              </a:rPr>
              <a:t>myalgias in patients undergoing physical training programs involving heavy exertion</a:t>
            </a:r>
            <a:endParaRPr lang="en-US" altLang="en-US" sz="3800" dirty="0"/>
          </a:p>
          <a:p>
            <a:pPr marL="0" indent="0">
              <a:buNone/>
              <a:defRPr/>
            </a:pPr>
            <a:endParaRPr lang="en-U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F102A-8F37-4B86-984C-6AF191548AAE}"/>
              </a:ext>
            </a:extLst>
          </p:cNvPr>
          <p:cNvSpPr txBox="1"/>
          <p:nvPr/>
        </p:nvSpPr>
        <p:spPr>
          <a:xfrm>
            <a:off x="1097280" y="702291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Side effect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09C2D-459B-4F2C-BA1B-E344ED36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effect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64D7F-DED2-457E-ACBC-1099AE6C8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j-lt"/>
              </a:rPr>
              <a:t>Bone : short duration treatment &gt; no adverse effects on bone or ligaments</a:t>
            </a:r>
          </a:p>
          <a:p>
            <a:pPr marL="0" indent="0">
              <a:buNone/>
              <a:defRPr/>
            </a:pPr>
            <a:r>
              <a:rPr lang="en-GB" dirty="0">
                <a:latin typeface="+mj-lt"/>
              </a:rPr>
              <a:t>Controversial 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j-lt"/>
              </a:rPr>
              <a:t>Inflammatory bowel disease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j-lt"/>
              </a:rPr>
              <a:t> risk depression and suicidal behavior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808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D870-1B17-4793-8D78-132F6E486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Hormonal therapy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CD83F-8930-4F8F-BE58-6272922A1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Oral contraceptive pills </a:t>
            </a:r>
          </a:p>
          <a:p>
            <a:r>
              <a:rPr lang="en-GB" dirty="0"/>
              <a:t>Spironolactone </a:t>
            </a:r>
          </a:p>
          <a:p>
            <a:r>
              <a:rPr lang="en-US" altLang="en-US" dirty="0"/>
              <a:t>cyproterone acetate</a:t>
            </a:r>
          </a:p>
          <a:p>
            <a:r>
              <a:rPr lang="en-US" dirty="0"/>
              <a:t>Flutamide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Hormonal therapy is an established second-line treatment for female patients , effective, irrespective of whether or not the serum androgen levels are abnormal.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727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2C924B47-CE87-42DA-8BDD-DA3E8A2C4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Hormonal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2F6CB-CE47-40B0-AB2C-32B35BDB1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25636"/>
            <a:ext cx="6627354" cy="493236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Combined oral contraceptive pills, which block production of androgens, are effective for inflammatory acne. </a:t>
            </a:r>
          </a:p>
          <a:p>
            <a:pPr>
              <a:defRPr/>
            </a:pPr>
            <a:r>
              <a:rPr lang="en-US" dirty="0"/>
              <a:t>Age : &gt; 14-15 </a:t>
            </a:r>
          </a:p>
          <a:p>
            <a:pPr>
              <a:defRPr/>
            </a:pPr>
            <a:r>
              <a:rPr lang="en-US" dirty="0"/>
              <a:t>Can be combined with other acne treatment ( effect is not evidence in first months 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Note:</a:t>
            </a:r>
          </a:p>
          <a:p>
            <a:pPr>
              <a:defRPr/>
            </a:pPr>
            <a:r>
              <a:rPr lang="en-US" dirty="0"/>
              <a:t>-  progestin may trigger acne : injectable contraception or intrauterine device </a:t>
            </a:r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54563-5A8B-49C1-9E8C-EC73F8D0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259" y="80263"/>
            <a:ext cx="3152087" cy="1657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6D73C-A787-47CC-8547-62C9F319B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05" t="27803" r="28929" b="29271"/>
          <a:stretch/>
        </p:blipFill>
        <p:spPr>
          <a:xfrm>
            <a:off x="8679564" y="2325601"/>
            <a:ext cx="3507475" cy="1485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CA5B95-DE1C-475B-847E-BF07ABD975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15" t="24798" r="24663" b="38924"/>
          <a:stretch/>
        </p:blipFill>
        <p:spPr>
          <a:xfrm>
            <a:off x="8777421" y="3831225"/>
            <a:ext cx="3409618" cy="1318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A0F05-F5B7-4290-AA94-EBB7F05B2D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01" t="21377" r="1374" b="15062"/>
          <a:stretch/>
        </p:blipFill>
        <p:spPr>
          <a:xfrm>
            <a:off x="8933415" y="5282700"/>
            <a:ext cx="3097630" cy="1495037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2F3B1CC-96B6-4EAF-A995-BA1B68BA9A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29" t="33243" r="22872" b="27045"/>
          <a:stretch/>
        </p:blipFill>
        <p:spPr>
          <a:xfrm>
            <a:off x="9553021" y="1319117"/>
            <a:ext cx="2634018" cy="110184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AC6EE2F4-6F3B-413D-815B-EE27FD67E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Spironolactone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7B660-CBB4-4CA8-AB36-7983556AA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644" y="1901248"/>
            <a:ext cx="7437730" cy="4351338"/>
          </a:xfrm>
        </p:spPr>
        <p:txBody>
          <a:bodyPr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Anti-androgen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reduce sebum production and improve acne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50–200 mg / day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Side effects : include irregular menstrual periods, breast tenderness, headache, and fatigue.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monitoring of potassium is not required in young healthy patients 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risk of  feminization of a male fetus                                      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As with other hormonal therapies, a clinical response may take up to 3 months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B9A2CA-4F8A-4C00-A2C8-102CCC85A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766" y="2221012"/>
            <a:ext cx="3360234" cy="336567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52B45-B213-4AD8-8102-4769C8BE6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laser, intense pulse light , photodynamic therapy but should not be considered first line treatment for inflammatory acne </a:t>
            </a:r>
          </a:p>
          <a:p>
            <a:pPr>
              <a:defRPr/>
            </a:pPr>
            <a:r>
              <a:rPr lang="en-US" dirty="0"/>
              <a:t>Chemical peel like salicylic acid peel or glycolic acid peel : decrease acne, scarring and pigmentation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A85168-765B-4523-A566-BF2862F556B5}"/>
              </a:ext>
            </a:extLst>
          </p:cNvPr>
          <p:cNvSpPr txBox="1"/>
          <p:nvPr/>
        </p:nvSpPr>
        <p:spPr>
          <a:xfrm>
            <a:off x="1143000" y="622300"/>
            <a:ext cx="894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Other treatment option for acne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743C5B-D792-4777-AC33-83757B6F1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02" r="57882" b="2383"/>
          <a:stretch/>
        </p:blipFill>
        <p:spPr>
          <a:xfrm>
            <a:off x="8771700" y="3029803"/>
            <a:ext cx="3238330" cy="30167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4CB18F83-35E9-4471-8A06-76086AEE7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Age groups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8E928-835F-4D23-A3FB-B386876BE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/>
              <a:t>Infantile acne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/>
              <a:t>1-6 years:  acne is rare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/>
              <a:t>7-11 years : </a:t>
            </a:r>
            <a:r>
              <a:rPr lang="en-US" dirty="0" err="1"/>
              <a:t>comedonal</a:t>
            </a:r>
            <a:r>
              <a:rPr lang="en-US" dirty="0"/>
              <a:t> acne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/>
              <a:t>Post-adolescent acne: more in women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Premenstrual flares are common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only 20% of women with acne have irregular menses and may have signs of hyperandrogenism</a:t>
            </a:r>
          </a:p>
          <a:p>
            <a:pPr>
              <a:defRPr/>
            </a:pPr>
            <a:r>
              <a:rPr lang="en-US" dirty="0"/>
              <a:t>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36DC9-20EC-444E-B670-8FF5D39D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cosmeceuticals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F2BED-B23C-4B3C-B908-092934918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295" y="1983004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Salicylic acid : comedolytic and antibacterial agent , available over the counter in concentrations of up to 2%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Alpha hydroxy acids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Vitamin 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Tea tree oil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Niacinamide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Green tea extract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Resveratrol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Zinc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benzoyl peroxide wash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Retinyl propionate and retinol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E86C-065E-4CFC-9AE2-A70D7EB35C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58"/>
          <a:stretch/>
        </p:blipFill>
        <p:spPr>
          <a:xfrm>
            <a:off x="6602301" y="2503188"/>
            <a:ext cx="5208471" cy="374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03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6B2D8-A9AC-48E8-BD8F-220EACD73F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36320" y="2493347"/>
            <a:ext cx="10058400" cy="4022725"/>
          </a:xfrm>
        </p:spPr>
        <p:txBody>
          <a:bodyPr>
            <a:normAutofit/>
          </a:bodyPr>
          <a:lstStyle/>
          <a:p>
            <a:r>
              <a:rPr lang="en-GB" sz="9600" dirty="0"/>
              <a:t>The end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6F8FF-219A-4246-ACF5-3F845FEE6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0" r="14424" b="17226"/>
          <a:stretch/>
        </p:blipFill>
        <p:spPr>
          <a:xfrm>
            <a:off x="6651918" y="1011981"/>
            <a:ext cx="4503762" cy="45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08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0F576D-FF83-4A21-9414-B26E0126F656}"/>
              </a:ext>
            </a:extLst>
          </p:cNvPr>
          <p:cNvSpPr txBox="1"/>
          <p:nvPr/>
        </p:nvSpPr>
        <p:spPr>
          <a:xfrm>
            <a:off x="1612900" y="1850335"/>
            <a:ext cx="6324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Genetic : </a:t>
            </a:r>
          </a:p>
          <a:p>
            <a:r>
              <a:rPr lang="en-GB" sz="2000" dirty="0"/>
              <a:t>      Oily skin, Severity of acne , scarring , age of onset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Lifestyle and environmental factors :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Diet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Psychological stress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Cosmetics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Drugs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Seasonal factors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Menstrual cycle: 70% complain of flare 2-7 days prior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Pregnancy : may worsen or improve acne  </a:t>
            </a:r>
          </a:p>
          <a:p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002B40-A2D2-4733-851B-8480CB52B339}"/>
              </a:ext>
            </a:extLst>
          </p:cNvPr>
          <p:cNvSpPr txBox="1"/>
          <p:nvPr/>
        </p:nvSpPr>
        <p:spPr>
          <a:xfrm>
            <a:off x="1612900" y="736600"/>
            <a:ext cx="778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Factors that may predispose to acne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2E47E140-0902-47A1-8763-EE1F431A8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Diet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3CF9B-AF43-4A14-B17C-453BF74B2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331" y="1810635"/>
            <a:ext cx="9879645" cy="4351338"/>
          </a:xfrm>
        </p:spPr>
        <p:txBody>
          <a:bodyPr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link between a high glycemic-load diet and acne risk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intake of milk, especially skimmed milk, is positively associated with acne prevalence and severity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whey protein supplements for body building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vitamin B </a:t>
            </a:r>
            <a:r>
              <a:rPr lang="en-US" baseline="-25000" dirty="0"/>
              <a:t>12 </a:t>
            </a:r>
            <a:r>
              <a:rPr lang="en-US" dirty="0"/>
              <a:t>supplementation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Advice :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 Eat healthy diet with everything in moderation 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buNone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285D2D-33CF-445A-9ECA-7EFD98670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132" y="3514512"/>
            <a:ext cx="3825587" cy="25517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E9B0-3CF0-41D0-B3A0-28930605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20355"/>
            <a:ext cx="10058400" cy="145075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/>
              <a:t>Drug-induced </a:t>
            </a:r>
            <a:r>
              <a:rPr lang="en-US" dirty="0"/>
              <a:t>Acne or acneiform eruptions</a:t>
            </a:r>
            <a:br>
              <a:rPr lang="en-US" b="1" dirty="0"/>
            </a:b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393D6-B6E5-4228-AF23-57647EC46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507030" cy="4023360"/>
          </a:xfrm>
        </p:spPr>
        <p:txBody>
          <a:bodyPr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err="1"/>
              <a:t>monomorphous</a:t>
            </a:r>
            <a:r>
              <a:rPr lang="en-US" dirty="0"/>
              <a:t> eruption of inflammatory papules and pustules </a:t>
            </a:r>
          </a:p>
          <a:p>
            <a:pPr marL="0" indent="0">
              <a:buNone/>
              <a:defRPr/>
            </a:pPr>
            <a:r>
              <a:rPr lang="en-US" dirty="0"/>
              <a:t>Common :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anabolic steroids ,  corticosteroid, isoniazid , lithium . Progestin , bromides, phenytoin, EGFR inhibitors</a:t>
            </a:r>
          </a:p>
          <a:p>
            <a:pPr marL="0" indent="0">
              <a:buNone/>
              <a:defRPr/>
            </a:pPr>
            <a:r>
              <a:rPr lang="en-US" dirty="0"/>
              <a:t>Uncommon :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vitamin b6, B12, cyclosporin, </a:t>
            </a:r>
            <a:r>
              <a:rPr lang="en-US" dirty="0" err="1"/>
              <a:t>azathioprin</a:t>
            </a:r>
            <a:r>
              <a:rPr lang="en-US" dirty="0"/>
              <a:t>, TNF inhibitors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89F32-0C54-4C93-BBBA-B49EB0EBC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0" t="1" r="14814" b="1"/>
          <a:stretch/>
        </p:blipFill>
        <p:spPr>
          <a:xfrm>
            <a:off x="8206855" y="3296491"/>
            <a:ext cx="3985145" cy="30433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0EEF-FE47-4382-9220-A6ECD00DA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Clinical features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B5C66D-73BB-4541-BAF5-EB1AAC870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19019" y="1736724"/>
            <a:ext cx="14211019" cy="4617183"/>
          </a:xfrm>
        </p:spPr>
      </p:pic>
    </p:spTree>
    <p:extLst>
      <p:ext uri="{BB962C8B-B14F-4D97-AF65-F5344CB8AC3E}">
        <p14:creationId xmlns:p14="http://schemas.microsoft.com/office/powerpoint/2010/main" val="27686524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16468</TotalTime>
  <Words>1703</Words>
  <Application>Microsoft Office PowerPoint</Application>
  <PresentationFormat>Widescreen</PresentationFormat>
  <Paragraphs>320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Courier New</vt:lpstr>
      <vt:lpstr>Wingdings</vt:lpstr>
      <vt:lpstr>Retrospect</vt:lpstr>
      <vt:lpstr>Acne Vulgaris </vt:lpstr>
      <vt:lpstr>PowerPoint Presentation</vt:lpstr>
      <vt:lpstr>Introduction </vt:lpstr>
      <vt:lpstr>Age </vt:lpstr>
      <vt:lpstr>Age groups </vt:lpstr>
      <vt:lpstr>PowerPoint Presentation</vt:lpstr>
      <vt:lpstr>Diet </vt:lpstr>
      <vt:lpstr>Drug-induced Acne or acneiform eruptions  </vt:lpstr>
      <vt:lpstr>Clinical features </vt:lpstr>
      <vt:lpstr>Clinical features </vt:lpstr>
      <vt:lpstr>Non- inflammatory acne </vt:lpstr>
      <vt:lpstr>Non-inflammatory acne</vt:lpstr>
      <vt:lpstr>Inflammatory acne: papules, pustules </vt:lpstr>
      <vt:lpstr>Inflammatory acne: nodules  </vt:lpstr>
      <vt:lpstr>Severe Inflammatory acne</vt:lpstr>
      <vt:lpstr>PowerPoint Presentation</vt:lpstr>
      <vt:lpstr>PowerPoint Presentation</vt:lpstr>
      <vt:lpstr>physical examination </vt:lpstr>
      <vt:lpstr>PowerPoint Presentation</vt:lpstr>
      <vt:lpstr>Investigation </vt:lpstr>
      <vt:lpstr>Children </vt:lpstr>
      <vt:lpstr>Why to treat ?</vt:lpstr>
      <vt:lpstr>Acne complications</vt:lpstr>
      <vt:lpstr>Management </vt:lpstr>
      <vt:lpstr>First line acne treatment : topical </vt:lpstr>
      <vt:lpstr>Comedonal acne </vt:lpstr>
      <vt:lpstr>PowerPoint Presentation</vt:lpstr>
      <vt:lpstr>Moderate inflammatory acne </vt:lpstr>
      <vt:lpstr>Severe acne </vt:lpstr>
      <vt:lpstr>Maintenance therapy </vt:lpstr>
      <vt:lpstr>Acne treatment in pregnancy </vt:lpstr>
      <vt:lpstr>Topical retinoids </vt:lpstr>
      <vt:lpstr>To improve adherence to retinoids </vt:lpstr>
      <vt:lpstr>Benzoyl peroxide</vt:lpstr>
      <vt:lpstr>Adapelene + benzoyl peroxide </vt:lpstr>
      <vt:lpstr>Don’t </vt:lpstr>
      <vt:lpstr>Topical antibiotics </vt:lpstr>
      <vt:lpstr>PowerPoint Presentation</vt:lpstr>
      <vt:lpstr>Oral antibiotics  </vt:lpstr>
      <vt:lpstr>PowerPoint Presentation</vt:lpstr>
      <vt:lpstr>Isotretinoin </vt:lpstr>
      <vt:lpstr>Common minor side effect </vt:lpstr>
      <vt:lpstr>serious side effect </vt:lpstr>
      <vt:lpstr>PowerPoint Presentation</vt:lpstr>
      <vt:lpstr>Side effect </vt:lpstr>
      <vt:lpstr>Hormonal therapy </vt:lpstr>
      <vt:lpstr>Hormonal therapy</vt:lpstr>
      <vt:lpstr>Spironolactone </vt:lpstr>
      <vt:lpstr>PowerPoint Presentation</vt:lpstr>
      <vt:lpstr>cosmeceuticals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Acne Vulgaris</dc:title>
  <dc:creator>dalia sadeq</dc:creator>
  <cp:lastModifiedBy>dalia sadeq</cp:lastModifiedBy>
  <cp:revision>137</cp:revision>
  <dcterms:created xsi:type="dcterms:W3CDTF">2019-04-06T14:23:16Z</dcterms:created>
  <dcterms:modified xsi:type="dcterms:W3CDTF">2019-04-18T21:59:19Z</dcterms:modified>
</cp:coreProperties>
</file>